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2"/>
  </p:notesMasterIdLst>
  <p:handoutMasterIdLst>
    <p:handoutMasterId r:id="rId23"/>
  </p:handoutMasterIdLst>
  <p:sldIdLst>
    <p:sldId id="257" r:id="rId3"/>
    <p:sldId id="263" r:id="rId4"/>
    <p:sldId id="1547" r:id="rId5"/>
    <p:sldId id="1568" r:id="rId6"/>
    <p:sldId id="1569" r:id="rId7"/>
    <p:sldId id="1570" r:id="rId8"/>
    <p:sldId id="269" r:id="rId9"/>
    <p:sldId id="1553" r:id="rId10"/>
    <p:sldId id="1555" r:id="rId11"/>
    <p:sldId id="1560" r:id="rId12"/>
    <p:sldId id="1566" r:id="rId13"/>
    <p:sldId id="1567" r:id="rId14"/>
    <p:sldId id="1551" r:id="rId15"/>
    <p:sldId id="1552" r:id="rId16"/>
    <p:sldId id="265" r:id="rId17"/>
    <p:sldId id="283" r:id="rId18"/>
    <p:sldId id="279" r:id="rId19"/>
    <p:sldId id="261" r:id="rId20"/>
    <p:sldId id="26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project anatomy" id="{F35A4D0D-1B13-7941-8120-E98F1C569B8E}">
          <p14:sldIdLst>
            <p14:sldId id="1547"/>
            <p14:sldId id="1568"/>
            <p14:sldId id="1569"/>
            <p14:sldId id="1570"/>
            <p14:sldId id="269"/>
            <p14:sldId id="1553"/>
            <p14:sldId id="1555"/>
            <p14:sldId id="1560"/>
            <p14:sldId id="1566"/>
            <p14:sldId id="1567"/>
          </p14:sldIdLst>
        </p14:section>
        <p14:section name="web parts" id="{2190B3DB-DE16-294A-93C6-2DFBA5D6ACEF}">
          <p14:sldIdLst>
            <p14:sldId id="1551"/>
            <p14:sldId id="1552"/>
            <p14:sldId id="265"/>
          </p14:sldIdLst>
        </p14:section>
        <p14:section name="outro" id="{00537C7C-1C44-D648-8CFB-1BB78D029B00}">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42" autoAdjust="0"/>
    <p:restoredTop sz="70000" autoAdjust="0"/>
  </p:normalViewPr>
  <p:slideViewPr>
    <p:cSldViewPr snapToGrid="0">
      <p:cViewPr varScale="1">
        <p:scale>
          <a:sx n="107" d="100"/>
          <a:sy n="107" d="100"/>
        </p:scale>
        <p:origin x="168" y="10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9/21/18 5:30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9/21/18 5:30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6:09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9853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9/21/18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7192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err="1">
                <a:solidFill>
                  <a:schemeClr val="tx1"/>
                </a:solidFill>
                <a:effectLst/>
                <a:latin typeface="Segoe UI Light" pitchFamily="34" charset="0"/>
                <a:ea typeface="+mn-ea"/>
                <a:cs typeface="+mn-cs"/>
              </a:rPr>
              <a:t>BaseClientSideWebPart</a:t>
            </a:r>
            <a:r>
              <a:rPr lang="en-US" sz="900" b="0" i="0" kern="1200" dirty="0">
                <a:solidFill>
                  <a:schemeClr val="tx1"/>
                </a:solidFill>
                <a:effectLst/>
                <a:latin typeface="Segoe UI Light" pitchFamily="34" charset="0"/>
                <a:ea typeface="+mn-ea"/>
                <a:cs typeface="+mn-cs"/>
              </a:rPr>
              <a:t> implements the minimal functionality that is required to build a web part. This class also provides many parameters to validate and access to read-only properties such as </a:t>
            </a:r>
            <a:r>
              <a:rPr lang="en-US" sz="900" b="1" i="0" kern="1200" dirty="0" err="1">
                <a:solidFill>
                  <a:schemeClr val="tx1"/>
                </a:solidFill>
                <a:effectLst/>
                <a:latin typeface="Segoe UI Light" pitchFamily="34" charset="0"/>
                <a:ea typeface="+mn-ea"/>
                <a:cs typeface="+mn-cs"/>
              </a:rPr>
              <a:t>displayMode</a:t>
            </a:r>
            <a:r>
              <a:rPr lang="en-US" sz="900" b="0" i="0" kern="1200" dirty="0">
                <a:solidFill>
                  <a:schemeClr val="tx1"/>
                </a:solidFill>
                <a:effectLst/>
                <a:latin typeface="Segoe UI Light" pitchFamily="34" charset="0"/>
                <a:ea typeface="+mn-ea"/>
                <a:cs typeface="+mn-cs"/>
              </a:rPr>
              <a:t>, web part properties, web part context, the web part </a:t>
            </a:r>
            <a:r>
              <a:rPr lang="en-US" sz="900" b="1" i="0" kern="1200" dirty="0" err="1">
                <a:solidFill>
                  <a:schemeClr val="tx1"/>
                </a:solidFill>
                <a:effectLst/>
                <a:latin typeface="Segoe UI Light" pitchFamily="34" charset="0"/>
                <a:ea typeface="+mn-ea"/>
                <a:cs typeface="+mn-cs"/>
              </a:rPr>
              <a:t>instanceId</a:t>
            </a:r>
            <a:r>
              <a:rPr lang="en-US" sz="900" b="0" i="0" kern="1200" dirty="0">
                <a:solidFill>
                  <a:schemeClr val="tx1"/>
                </a:solidFill>
                <a:effectLst/>
                <a:latin typeface="Segoe UI Light" pitchFamily="34" charset="0"/>
                <a:ea typeface="+mn-ea"/>
                <a:cs typeface="+mn-cs"/>
              </a:rPr>
              <a:t>, the web part </a:t>
            </a:r>
            <a:r>
              <a:rPr lang="en-US" sz="900" b="1" i="0" kern="1200" dirty="0" err="1">
                <a:solidFill>
                  <a:schemeClr val="tx1"/>
                </a:solidFill>
                <a:effectLst/>
                <a:latin typeface="Segoe UI Light" pitchFamily="34" charset="0"/>
                <a:ea typeface="+mn-ea"/>
                <a:cs typeface="+mn-cs"/>
              </a:rPr>
              <a:t>domElement</a:t>
            </a:r>
            <a:r>
              <a:rPr lang="en-US" sz="900" b="0" i="0" kern="1200" dirty="0">
                <a:solidFill>
                  <a:schemeClr val="tx1"/>
                </a:solidFill>
                <a:effectLst/>
                <a:latin typeface="Segoe UI Light" pitchFamily="34" charset="0"/>
                <a:ea typeface="+mn-ea"/>
                <a:cs typeface="+mn-cs"/>
              </a:rPr>
              <a:t> and much more.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Notice that the web part class is defined to accept a property type </a:t>
            </a:r>
            <a:r>
              <a:rPr lang="en-US" sz="900" b="1"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property type is defined as an interface:</a:t>
            </a:r>
          </a:p>
          <a:p>
            <a:r>
              <a:rPr lang="en-US" sz="900" b="0" i="0" kern="1200" dirty="0">
                <a:solidFill>
                  <a:schemeClr val="tx1"/>
                </a:solidFill>
                <a:effectLst/>
                <a:latin typeface="Segoe UI Light" pitchFamily="34" charset="0"/>
                <a:ea typeface="+mn-ea"/>
                <a:cs typeface="+mn-cs"/>
              </a:rPr>
              <a:t>export interface </a:t>
            </a:r>
            <a:r>
              <a:rPr lang="en-US" sz="900" b="0"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 { description: string;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5234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Defines the web part metadata such as version, id, </a:t>
            </a:r>
            <a:r>
              <a:rPr lang="en-US" sz="900" b="0" i="0" kern="1200" dirty="0" err="1">
                <a:solidFill>
                  <a:schemeClr val="tx1"/>
                </a:solidFill>
                <a:effectLst/>
                <a:latin typeface="Segoe UI Light" pitchFamily="34" charset="0"/>
                <a:ea typeface="+mn-ea"/>
                <a:cs typeface="+mn-cs"/>
              </a:rPr>
              <a:t>componentType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manifestVersion</a:t>
            </a:r>
            <a:r>
              <a:rPr lang="en-US" sz="900" b="0" i="0" kern="1200" dirty="0">
                <a:solidFill>
                  <a:schemeClr val="tx1"/>
                </a:solidFill>
                <a:effectLst/>
                <a:latin typeface="Segoe UI Light" pitchFamily="34" charset="0"/>
                <a:ea typeface="+mn-ea"/>
                <a:cs typeface="+mn-cs"/>
              </a:rPr>
              <a:t>, and description. Every web part must contain this manifest.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4572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project is built &amp; compiled, the SharePoint Framework build process will do two things with this file. </a:t>
            </a:r>
          </a:p>
          <a:p>
            <a:endParaRPr lang="en-US" dirty="0"/>
          </a:p>
          <a:p>
            <a:r>
              <a:rPr lang="en-US" dirty="0"/>
              <a:t>First, it will compile the SCSS =&gt; CSS for use in the browser. </a:t>
            </a:r>
          </a:p>
          <a:p>
            <a:endParaRPr lang="en-US" dirty="0"/>
          </a:p>
          <a:p>
            <a:r>
              <a:rPr lang="en-US" dirty="0"/>
              <a:t>Then, it will generate two additional files. </a:t>
            </a:r>
          </a:p>
          <a:p>
            <a:endParaRPr lang="en-US" dirty="0"/>
          </a:p>
          <a:p>
            <a:r>
              <a:rPr lang="en-US" dirty="0"/>
              <a:t>One is a JavaScript file that exports a single object with the name/value properties will have the CSS module local unique names as the values for the class names that are the properties. The other file is a TypeScript declaration file that contains an interface of this file. Using these two files you can import them into your web part and reference the friendly class names rather than the generated CSS local module names.</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9363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file contains information about your bundle(s) and any external dependencies and localized resources.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The entries section contains the default bundle information.</a:t>
            </a:r>
          </a:p>
          <a:p>
            <a:r>
              <a:rPr lang="en-US" sz="900" b="0" i="0" kern="1200" dirty="0">
                <a:solidFill>
                  <a:schemeClr val="tx1"/>
                </a:solidFill>
                <a:effectLst/>
                <a:latin typeface="Segoe UI Light" pitchFamily="34" charset="0"/>
                <a:ea typeface="+mn-ea"/>
                <a:cs typeface="+mn-cs"/>
              </a:rPr>
              <a:t>- The externals section contains the libraries that are not bundled with the default bundle.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611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package-solution task uses a SharePoint Feature to package your web part. By default, the gulp task creates a feature for your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view the raw package contents in the </a:t>
            </a:r>
            <a:r>
              <a:rPr lang="en-US" sz="900" b="1" i="0" kern="1200" dirty="0" err="1">
                <a:solidFill>
                  <a:schemeClr val="tx1"/>
                </a:solidFill>
                <a:effectLst/>
                <a:latin typeface="Segoe UI Light" pitchFamily="34" charset="0"/>
                <a:ea typeface="+mn-ea"/>
                <a:cs typeface="+mn-cs"/>
              </a:rPr>
              <a:t>sharepoint</a:t>
            </a:r>
            <a:r>
              <a:rPr lang="en-US" sz="900" b="0" i="0" kern="1200" dirty="0">
                <a:solidFill>
                  <a:schemeClr val="tx1"/>
                </a:solidFill>
                <a:effectLst/>
                <a:latin typeface="Segoe UI Light" pitchFamily="34" charset="0"/>
                <a:ea typeface="+mn-ea"/>
                <a:cs typeface="+mn-cs"/>
              </a:rPr>
              <a:t> folder.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contents are then packaged into a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sp</a:t>
            </a:r>
            <a:r>
              <a:rPr lang="en-US" altLang="zh-CN" sz="900" b="1" i="0" kern="1200" dirty="0" err="1">
                <a:solidFill>
                  <a:schemeClr val="tx1"/>
                </a:solidFill>
                <a:effectLst/>
                <a:latin typeface="Segoe UI Light" pitchFamily="34" charset="0"/>
                <a:ea typeface="+mn-ea"/>
                <a:cs typeface="+mn-cs"/>
              </a:rPr>
              <a:t>pkg</a:t>
            </a:r>
            <a:r>
              <a:rPr lang="en-US" sz="900" b="0" i="0" kern="1200" dirty="0">
                <a:solidFill>
                  <a:schemeClr val="tx1"/>
                </a:solidFill>
                <a:effectLst/>
                <a:latin typeface="Segoe UI Light" pitchFamily="34" charset="0"/>
                <a:ea typeface="+mn-ea"/>
                <a:cs typeface="+mn-cs"/>
              </a:rPr>
              <a:t> file. The package format is very similar to a SharePoint Add-in package and uses the Microsoft Open Packaging Conventions to package your solution.</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0434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6489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18802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3114" y="1458305"/>
            <a:ext cx="11711312"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1" name="Group 10"/>
          <p:cNvGrpSpPr/>
          <p:nvPr userDrawn="1"/>
        </p:nvGrpSpPr>
        <p:grpSpPr>
          <a:xfrm>
            <a:off x="640386" y="1074290"/>
            <a:ext cx="967541" cy="59316"/>
            <a:chOff x="6141492" y="1441437"/>
            <a:chExt cx="948521" cy="58158"/>
          </a:xfrm>
        </p:grpSpPr>
        <p:sp>
          <p:nvSpPr>
            <p:cNvPr id="12" name="Rectangle 11"/>
            <p:cNvSpPr/>
            <p:nvPr/>
          </p:nvSpPr>
          <p:spPr>
            <a:xfrm>
              <a:off x="6141492" y="1444585"/>
              <a:ext cx="614150" cy="55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6475863" y="1441437"/>
              <a:ext cx="614150" cy="55010"/>
            </a:xfrm>
            <a:prstGeom prst="rect">
              <a:avLst/>
            </a:prstGeom>
            <a:solidFill>
              <a:srgbClr val="0E1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3046645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 id="2147484556" r:id="rId31"/>
    <p:sldLayoutId id="2147484557"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sharepoint/dev/spfx"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ocs.microsoft.com/sharepoint/dev/spfx/web-parts/overview-client-side-web-part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css-modules/css-modules" TargetMode="Externa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b="1" dirty="0"/>
              <a:t>Developing with the SharePoint Framework: Web Parts</a:t>
            </a:r>
          </a:p>
        </p:txBody>
      </p:sp>
      <p:sp>
        <p:nvSpPr>
          <p:cNvPr id="5" name="Text Placeholder 4"/>
          <p:cNvSpPr>
            <a:spLocks noGrp="1"/>
          </p:cNvSpPr>
          <p:nvPr>
            <p:ph type="body" sz="quarter" idx="12"/>
          </p:nvPr>
        </p:nvSpPr>
        <p:spPr/>
        <p:txBody>
          <a:bodyPr/>
          <a:lstStyle/>
          <a:p>
            <a:r>
              <a:rPr lang="en-US" dirty="0"/>
              <a:t>Exploring a SharePoint Framework Project </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a:stCxn id="6" idx="2"/>
            <a:endCxn id="7" idx="0"/>
          </p:cNvCxnSpPr>
          <p:nvPr/>
        </p:nvCxnSpPr>
        <p:spPr>
          <a:xfrm>
            <a:off x="5868940" y="2033846"/>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37" y="2891683"/>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857488" y="1578752"/>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857489" y="247751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857489" y="3335348"/>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824187" y="157935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824189" y="243718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Local</a:t>
            </a:r>
          </a:p>
        </p:txBody>
      </p:sp>
      <p:sp>
        <p:nvSpPr>
          <p:cNvPr id="8" name="Rectangle 7"/>
          <p:cNvSpPr/>
          <p:nvPr/>
        </p:nvSpPr>
        <p:spPr>
          <a:xfrm>
            <a:off x="4818285" y="3295025"/>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078501" y="2570979"/>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033708" y="2578838"/>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643475" y="1579350"/>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631669" y="4228299"/>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631669" y="246233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75944" y="2033248"/>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5947" y="2926106"/>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458" y="2411332"/>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402" y="1806599"/>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6828" y="1306738"/>
            <a:ext cx="2998231" cy="261610"/>
          </a:xfrm>
          <a:prstGeom prst="rect">
            <a:avLst/>
          </a:prstGeom>
          <a:solidFill>
            <a:srgbClr val="E7E6E6">
              <a:alpha val="54902"/>
            </a:srgbClr>
          </a:solidFill>
        </p:spPr>
        <p:txBody>
          <a:bodyPr wrap="square" lIns="36000" rIns="36000" rtlCol="0">
            <a:spAutoFit/>
          </a:bodyPr>
          <a:lstStyle/>
          <a:p>
            <a:pPr algn="ctr"/>
            <a:r>
              <a:rPr lang="en-US" sz="1100" spc="-30" dirty="0" err="1">
                <a:gradFill>
                  <a:gsLst>
                    <a:gs pos="1250">
                      <a:schemeClr val="tx1"/>
                    </a:gs>
                    <a:gs pos="100000">
                      <a:schemeClr val="tx1"/>
                    </a:gs>
                  </a:gsLst>
                  <a:lin ang="5400000" scaled="0"/>
                </a:gradFill>
              </a:rPr>
              <a:t>npm</a:t>
            </a:r>
            <a:r>
              <a:rPr lang="en-US" sz="1100" spc="-30" dirty="0">
                <a:gradFill>
                  <a:gsLst>
                    <a:gs pos="1250">
                      <a:schemeClr val="tx1"/>
                    </a:gs>
                    <a:gs pos="100000">
                      <a:schemeClr val="tx1"/>
                    </a:gs>
                  </a:gsLst>
                  <a:lin ang="5400000" scaled="0"/>
                </a:gradFill>
              </a:rPr>
              <a:t> install @Microsoft/generator-</a:t>
            </a:r>
            <a:r>
              <a:rPr lang="en-US" sz="1100" spc="-30" dirty="0" err="1">
                <a:gradFill>
                  <a:gsLst>
                    <a:gs pos="1250">
                      <a:schemeClr val="tx1"/>
                    </a:gs>
                    <a:gs pos="100000">
                      <a:schemeClr val="tx1"/>
                    </a:gs>
                  </a:gsLst>
                  <a:lin ang="5400000" scaled="0"/>
                </a:gradFill>
              </a:rPr>
              <a:t>sharepoint</a:t>
            </a:r>
            <a:r>
              <a:rPr lang="en-US" sz="1100" spc="-30" dirty="0">
                <a:gradFill>
                  <a:gsLst>
                    <a:gs pos="1250">
                      <a:schemeClr val="tx1"/>
                    </a:gs>
                    <a:gs pos="100000">
                      <a:schemeClr val="tx1"/>
                    </a:gs>
                  </a:gsLst>
                  <a:lin ang="5400000" scaled="0"/>
                </a:gradFill>
              </a:rPr>
              <a:t> -g</a:t>
            </a:r>
          </a:p>
        </p:txBody>
      </p:sp>
      <p:sp>
        <p:nvSpPr>
          <p:cNvPr id="32" name="TextBox 31"/>
          <p:cNvSpPr txBox="1"/>
          <p:nvPr/>
        </p:nvSpPr>
        <p:spPr>
          <a:xfrm>
            <a:off x="857490" y="2227540"/>
            <a:ext cx="2236912" cy="261610"/>
          </a:xfrm>
          <a:prstGeom prst="rect">
            <a:avLst/>
          </a:prstGeom>
          <a:solidFill>
            <a:srgbClr val="E7E6E6">
              <a:alpha val="54902"/>
            </a:srgbClr>
          </a:solidFill>
        </p:spPr>
        <p:txBody>
          <a:bodyPr wrap="square" rtlCol="0">
            <a:spAutoFit/>
          </a:bodyPr>
          <a:lstStyle/>
          <a:p>
            <a:r>
              <a:rPr lang="en-US" sz="1100" dirty="0" err="1">
                <a:gradFill>
                  <a:gsLst>
                    <a:gs pos="1250">
                      <a:schemeClr val="tx1"/>
                    </a:gs>
                    <a:gs pos="100000">
                      <a:schemeClr val="tx1"/>
                    </a:gs>
                  </a:gsLst>
                  <a:lin ang="5400000" scaled="0"/>
                </a:gradFill>
              </a:rPr>
              <a:t>yo</a:t>
            </a:r>
            <a:r>
              <a:rPr lang="en-US" sz="1100" dirty="0">
                <a:gradFill>
                  <a:gsLst>
                    <a:gs pos="1250">
                      <a:schemeClr val="tx1"/>
                    </a:gs>
                    <a:gs pos="100000">
                      <a:schemeClr val="tx1"/>
                    </a:gs>
                  </a:gsLst>
                  <a:lin ang="5400000" scaled="0"/>
                </a:gradFill>
              </a:rPr>
              <a:t> </a:t>
            </a:r>
            <a:r>
              <a:rPr lang="en-US" sz="1100" dirty="0" err="1">
                <a:gradFill>
                  <a:gsLst>
                    <a:gs pos="1250">
                      <a:schemeClr val="tx1"/>
                    </a:gs>
                    <a:gs pos="100000">
                      <a:schemeClr val="tx1"/>
                    </a:gs>
                  </a:gsLst>
                  <a:lin ang="5400000" scaled="0"/>
                </a:gradFill>
              </a:rPr>
              <a:t>sharepoint</a:t>
            </a:r>
            <a:endParaRPr lang="en-US" sz="1100" dirty="0">
              <a:gradFill>
                <a:gsLst>
                  <a:gs pos="1250">
                    <a:schemeClr val="tx1"/>
                  </a:gs>
                  <a:gs pos="100000">
                    <a:schemeClr val="tx1"/>
                  </a:gs>
                </a:gsLst>
                <a:lin ang="5400000" scaled="0"/>
              </a:gradFill>
            </a:endParaRPr>
          </a:p>
        </p:txBody>
      </p:sp>
      <p:sp>
        <p:nvSpPr>
          <p:cNvPr id="27" name="TextBox 26"/>
          <p:cNvSpPr txBox="1"/>
          <p:nvPr/>
        </p:nvSpPr>
        <p:spPr>
          <a:xfrm>
            <a:off x="857489" y="3065214"/>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818284" y="1337022"/>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818284" y="2178504"/>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688227" y="2033846"/>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669" y="1297871"/>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package-solution</a:t>
            </a:r>
          </a:p>
        </p:txBody>
      </p:sp>
      <p:sp>
        <p:nvSpPr>
          <p:cNvPr id="34" name="TextBox 33"/>
          <p:cNvSpPr txBox="1"/>
          <p:nvPr/>
        </p:nvSpPr>
        <p:spPr>
          <a:xfrm>
            <a:off x="8643475" y="2201118"/>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gulp deploy-azure-storage</a:t>
            </a:r>
          </a:p>
        </p:txBody>
      </p:sp>
      <p:sp>
        <p:nvSpPr>
          <p:cNvPr id="43" name="Flowchart: Decision 42"/>
          <p:cNvSpPr/>
          <p:nvPr/>
        </p:nvSpPr>
        <p:spPr>
          <a:xfrm>
            <a:off x="5446905" y="4235214"/>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863036" y="3749521"/>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475" y="3345316"/>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676421" y="2916829"/>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5281" y="3075134"/>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676421" y="3799812"/>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66" y="1806598"/>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2"/>
          <a:stretch>
            <a:fillRect/>
          </a:stretch>
        </p:blipFill>
        <p:spPr>
          <a:xfrm>
            <a:off x="6649705" y="4637432"/>
            <a:ext cx="597915" cy="570720"/>
          </a:xfrm>
          <a:prstGeom prst="rect">
            <a:avLst/>
          </a:prstGeom>
        </p:spPr>
      </p:pic>
      <p:pic>
        <p:nvPicPr>
          <p:cNvPr id="90" name="Picture 89"/>
          <p:cNvPicPr>
            <a:picLocks noChangeAspect="1"/>
          </p:cNvPicPr>
          <p:nvPr/>
        </p:nvPicPr>
        <p:blipFill>
          <a:blip r:embed="rId3"/>
          <a:stretch>
            <a:fillRect/>
          </a:stretch>
        </p:blipFill>
        <p:spPr>
          <a:xfrm>
            <a:off x="3667961" y="5208152"/>
            <a:ext cx="503057" cy="503600"/>
          </a:xfrm>
          <a:prstGeom prst="rect">
            <a:avLst/>
          </a:prstGeom>
        </p:spPr>
      </p:pic>
    </p:spTree>
    <p:extLst>
      <p:ext uri="{BB962C8B-B14F-4D97-AF65-F5344CB8AC3E}">
        <p14:creationId xmlns:p14="http://schemas.microsoft.com/office/powerpoint/2010/main" val="185425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76911"/>
          </a:xfrm>
        </p:spPr>
        <p:txBody>
          <a:bodyPr/>
          <a:lstStyle/>
          <a:p>
            <a:r>
              <a:rPr lang="en-US" altLang="zh-CN" sz="2400" dirty="0"/>
              <a:t>clean</a:t>
            </a:r>
            <a:r>
              <a:rPr lang="en-US" sz="2400" dirty="0"/>
              <a:t> - deletes SharePoint Framework build folders and intermediate Sass </a:t>
            </a:r>
            <a:br>
              <a:rPr lang="en-US" sz="2400" dirty="0"/>
            </a:br>
            <a:r>
              <a:rPr lang="en-US" sz="2400" dirty="0"/>
              <a:t>files in the </a:t>
            </a:r>
            <a:r>
              <a:rPr lang="en-US" sz="2400" dirty="0" err="1"/>
              <a:t>src</a:t>
            </a:r>
            <a:r>
              <a:rPr lang="en-US" sz="2400" dirty="0"/>
              <a:t> folder</a:t>
            </a:r>
          </a:p>
          <a:p>
            <a:r>
              <a:rPr lang="en-US" sz="2400" dirty="0"/>
              <a:t>build - build the project</a:t>
            </a:r>
          </a:p>
          <a:p>
            <a:r>
              <a:rPr lang="en-US" sz="2400" dirty="0"/>
              <a:t>default - equivalent to bundle</a:t>
            </a:r>
          </a:p>
          <a:p>
            <a:r>
              <a:rPr lang="en-US" sz="2400" dirty="0"/>
              <a:t>bundle - build, localize, and bundle the project</a:t>
            </a:r>
          </a:p>
          <a:p>
            <a:r>
              <a:rPr lang="en-US" sz="2400" dirty="0"/>
              <a:t>dev-deploy - deploy the current project to a development Azure CDN for sharing builds with colleagues</a:t>
            </a:r>
          </a:p>
          <a:p>
            <a:r>
              <a:rPr lang="en-US" sz="2400" dirty="0"/>
              <a:t>deploy-azure-storage - upload the assets to a </a:t>
            </a:r>
            <a:r>
              <a:rPr lang="en-US" altLang="zh-CN" sz="2400" dirty="0"/>
              <a:t>Azure</a:t>
            </a:r>
            <a:r>
              <a:rPr lang="en-US" sz="2400" dirty="0"/>
              <a:t> s</a:t>
            </a:r>
            <a:r>
              <a:rPr lang="en-US" altLang="zh-CN" sz="2400" dirty="0"/>
              <a:t>torage container</a:t>
            </a:r>
            <a:endParaRPr lang="en-US" sz="2400" dirty="0"/>
          </a:p>
          <a:p>
            <a:r>
              <a:rPr lang="en-US" sz="2400" dirty="0"/>
              <a:t>package-solution - package the project into a SPPKG</a:t>
            </a:r>
          </a:p>
          <a:p>
            <a:r>
              <a:rPr lang="en-US" sz="2400" dirty="0"/>
              <a:t>test - build, localize, and bundle the project and run tests, and verify the coverage</a:t>
            </a:r>
          </a:p>
          <a:p>
            <a:r>
              <a:rPr lang="en-US" sz="2400" dirty="0"/>
              <a:t>serve - build and bundle the project and run the development server</a:t>
            </a:r>
          </a:p>
          <a:p>
            <a:r>
              <a:rPr lang="en-US" sz="2400" dirty="0"/>
              <a:t>trust-dev-cert - generates and trusts a development certificate if one isn't already present</a:t>
            </a:r>
          </a:p>
          <a:p>
            <a:r>
              <a:rPr lang="en-US" sz="2400" dirty="0" err="1"/>
              <a:t>untrust</a:t>
            </a:r>
            <a:r>
              <a:rPr lang="en-US" sz="2400" dirty="0"/>
              <a:t>-dev-cert - </a:t>
            </a:r>
            <a:r>
              <a:rPr lang="en-US" sz="2400" dirty="0" err="1"/>
              <a:t>untrusts</a:t>
            </a:r>
            <a:r>
              <a:rPr lang="en-US" sz="2400" dirty="0"/>
              <a:t> and deletes the development certificate if it exists</a:t>
            </a:r>
          </a:p>
        </p:txBody>
      </p:sp>
      <p:sp>
        <p:nvSpPr>
          <p:cNvPr id="3" name="Title 2"/>
          <p:cNvSpPr>
            <a:spLocks noGrp="1"/>
          </p:cNvSpPr>
          <p:nvPr>
            <p:ph type="title"/>
          </p:nvPr>
        </p:nvSpPr>
        <p:spPr/>
        <p:txBody>
          <a:bodyPr/>
          <a:lstStyle/>
          <a:p>
            <a:r>
              <a:rPr lang="en-US"/>
              <a:t>What the Gulp tasks do</a:t>
            </a:r>
          </a:p>
        </p:txBody>
      </p:sp>
      <p:pic>
        <p:nvPicPr>
          <p:cNvPr id="5" name="Picture 4"/>
          <p:cNvPicPr>
            <a:picLocks noChangeAspect="1"/>
          </p:cNvPicPr>
          <p:nvPr/>
        </p:nvPicPr>
        <p:blipFill>
          <a:blip r:embed="rId2"/>
          <a:stretch>
            <a:fillRect/>
          </a:stretch>
        </p:blipFill>
        <p:spPr>
          <a:xfrm>
            <a:off x="11171239" y="99756"/>
            <a:ext cx="990600" cy="2226188"/>
          </a:xfrm>
          <a:prstGeom prst="rect">
            <a:avLst/>
          </a:prstGeom>
        </p:spPr>
      </p:pic>
    </p:spTree>
    <p:extLst>
      <p:ext uri="{BB962C8B-B14F-4D97-AF65-F5344CB8AC3E}">
        <p14:creationId xmlns:p14="http://schemas.microsoft.com/office/powerpoint/2010/main" val="1320953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dirty="0"/>
              <a:t>Gulp tasks package solutions</a:t>
            </a:r>
          </a:p>
          <a:p>
            <a:endParaRPr lang="en-US" dirty="0"/>
          </a:p>
          <a:p>
            <a:endParaRPr lang="en-US" dirty="0"/>
          </a:p>
          <a:p>
            <a:r>
              <a:rPr lang="en-US" dirty="0"/>
              <a:t>Package contents are put into an .</a:t>
            </a:r>
            <a:r>
              <a:rPr lang="en-US" dirty="0" err="1"/>
              <a:t>sppkg</a:t>
            </a:r>
            <a:r>
              <a:rPr lang="en-US" dirty="0"/>
              <a:t> file</a:t>
            </a:r>
          </a:p>
          <a:p>
            <a:endParaRPr lang="en-US" dirty="0"/>
          </a:p>
          <a:p>
            <a:r>
              <a:rPr lang="en-US" dirty="0"/>
              <a:t>JavaScript files, CSS and other assets are not packaged, they must be deployed to an external location such as a CDN</a:t>
            </a:r>
          </a:p>
        </p:txBody>
      </p:sp>
      <p:sp>
        <p:nvSpPr>
          <p:cNvPr id="3" name="Title 2"/>
          <p:cNvSpPr>
            <a:spLocks noGrp="1"/>
          </p:cNvSpPr>
          <p:nvPr>
            <p:ph type="title"/>
          </p:nvPr>
        </p:nvSpPr>
        <p:spPr/>
        <p:txBody>
          <a:bodyPr/>
          <a:lstStyle/>
          <a:p>
            <a:r>
              <a:rPr lang="en-US"/>
              <a:t>Solution Packaging</a:t>
            </a:r>
          </a:p>
        </p:txBody>
      </p:sp>
      <p:sp>
        <p:nvSpPr>
          <p:cNvPr id="4" name="Rectangle 3"/>
          <p:cNvSpPr/>
          <p:nvPr/>
        </p:nvSpPr>
        <p:spPr bwMode="auto">
          <a:xfrm>
            <a:off x="762690" y="2062054"/>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package-solution</a:t>
            </a:r>
            <a:endParaRPr lang="fi-FI" sz="200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22558817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4" y="563416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438473"/>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355986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757130"/>
          </a:xfrm>
          <a:prstGeom prst="rect">
            <a:avLst/>
          </a:prstGeom>
        </p:spPr>
        <p:txBody>
          <a:bodyPr wrap="square">
            <a:spAutoFit/>
          </a:bodyPr>
          <a:lstStyle/>
          <a:p>
            <a:pPr algn="ctr" defTabSz="931881">
              <a:lnSpc>
                <a:spcPct val="90000"/>
              </a:lnSpc>
              <a:spcAft>
                <a:spcPts val="612"/>
              </a:spcAft>
              <a:defRPr/>
            </a:pPr>
            <a:r>
              <a:rPr lang="en-US" sz="2400" kern="0" dirty="0">
                <a:solidFill>
                  <a:srgbClr val="2D2D30"/>
                </a:solidFill>
                <a:latin typeface="+mj-l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solidFill>
                  <a:srgbClr val="2D2D30"/>
                </a:solidFill>
                <a:latin typeface="+mj-l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solidFill>
                  <a:srgbClr val="2D2D30"/>
                </a:solidFill>
                <a:latin typeface="+mj-l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76127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Creating SharePoint Framework Client-Side Web Parts</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7091" y="0"/>
            <a:ext cx="6549384"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23110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1600" dirty="0"/>
              <a:t>Anatomy of a SharePoint Framework Project</a:t>
            </a:r>
          </a:p>
          <a:p>
            <a:pPr>
              <a:spcBef>
                <a:spcPts val="1200"/>
              </a:spcBef>
            </a:pPr>
            <a:r>
              <a:rPr lang="en-US" sz="1600" dirty="0"/>
              <a:t>Solution Lifecycle</a:t>
            </a:r>
          </a:p>
          <a:p>
            <a:pPr>
              <a:spcBef>
                <a:spcPts val="1200"/>
              </a:spcBef>
            </a:pPr>
            <a:r>
              <a:rPr lang="en-US" sz="1600" dirty="0"/>
              <a:t>Creating Client-Side Web Parts</a:t>
            </a:r>
          </a:p>
        </p:txBody>
      </p:sp>
    </p:spTree>
    <p:extLst>
      <p:ext uri="{BB962C8B-B14F-4D97-AF65-F5344CB8AC3E}">
        <p14:creationId xmlns:p14="http://schemas.microsoft.com/office/powerpoint/2010/main" val="7045635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59129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30734"/>
            <a:ext cx="11533187" cy="1692771"/>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SharePoint Framework</a:t>
            </a:r>
          </a:p>
          <a:p>
            <a:pPr marL="342900" lvl="0" indent="-342900" defTabSz="914400">
              <a:lnSpc>
                <a:spcPct val="100000"/>
              </a:lnSpc>
              <a:spcBef>
                <a:spcPts val="600"/>
              </a:spcBef>
              <a:buSzTx/>
              <a:defRPr/>
            </a:pPr>
            <a:r>
              <a:rPr lang="en-US" sz="1800" dirty="0">
                <a:latin typeface="+mj-lt"/>
                <a:hlinkClick r:id="rId3"/>
              </a:rPr>
              <a:t>https://docs.microsoft.com/sharepoint/dev/spfx</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Overview of SharePoint client-side web parts</a:t>
            </a:r>
          </a:p>
          <a:p>
            <a:pPr marL="342900" lvl="0" indent="-342900" defTabSz="914400">
              <a:lnSpc>
                <a:spcPct val="100000"/>
              </a:lnSpc>
              <a:spcBef>
                <a:spcPts val="600"/>
              </a:spcBef>
              <a:buSzTx/>
              <a:defRPr/>
            </a:pPr>
            <a:r>
              <a:rPr lang="en-US" sz="1800" dirty="0">
                <a:latin typeface="+mj-lt"/>
                <a:hlinkClick r:id="rId4"/>
              </a:rPr>
              <a:t>https://docs.microsoft.com/sharepoint/dev/spfx/web-parts/overview-client-side-web-parts</a:t>
            </a:r>
            <a:endParaRPr lang="en-US" sz="1800" dirty="0">
              <a:latin typeface="+mj-lt"/>
            </a:endParaRPr>
          </a:p>
        </p:txBody>
      </p:sp>
    </p:spTree>
    <p:extLst>
      <p:ext uri="{BB962C8B-B14F-4D97-AF65-F5344CB8AC3E}">
        <p14:creationId xmlns:p14="http://schemas.microsoft.com/office/powerpoint/2010/main" val="39064785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Exploring a SharePoint Framework Project </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Anatomy of a SharePoint Framework Project</a:t>
            </a:r>
          </a:p>
          <a:p>
            <a:pPr>
              <a:spcBef>
                <a:spcPts val="1200"/>
              </a:spcBef>
            </a:pPr>
            <a:r>
              <a:rPr lang="en-US" sz="2000" dirty="0"/>
              <a:t>Solution Lifecycle</a:t>
            </a:r>
          </a:p>
          <a:p>
            <a:pPr>
              <a:spcBef>
                <a:spcPts val="1200"/>
              </a:spcBef>
            </a:pPr>
            <a:r>
              <a:rPr lang="en-US" sz="2000" dirty="0"/>
              <a:t>Creating Client-Side Web Parts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7895585" cy="4949047"/>
          </a:xfrm>
        </p:spPr>
        <p:txBody>
          <a:bodyPr/>
          <a:lstStyle/>
          <a:p>
            <a:r>
              <a:rPr lang="en-US" sz="2400" b="1" dirty="0"/>
              <a:t>.</a:t>
            </a:r>
            <a:r>
              <a:rPr lang="en-US" sz="2400" b="1" dirty="0" err="1"/>
              <a:t>vscode</a:t>
            </a:r>
            <a:r>
              <a:rPr lang="en-US" sz="2400" b="1" dirty="0"/>
              <a:t>:</a:t>
            </a:r>
            <a:r>
              <a:rPr lang="en-US" sz="2400" dirty="0"/>
              <a:t> includes Visual Studio Code integration files</a:t>
            </a:r>
          </a:p>
          <a:p>
            <a:r>
              <a:rPr lang="en-US" sz="2400" dirty="0"/>
              <a:t>config: includes all config files</a:t>
            </a:r>
          </a:p>
          <a:p>
            <a:r>
              <a:rPr lang="en-US" sz="2400" dirty="0" err="1"/>
              <a:t>dist</a:t>
            </a:r>
            <a:r>
              <a:rPr lang="en-US" sz="2400" dirty="0"/>
              <a:t>: created automatically when you build the project – holds debug builds</a:t>
            </a:r>
          </a:p>
          <a:p>
            <a:r>
              <a:rPr lang="en-US" sz="2400" dirty="0"/>
              <a:t>lib: created automatically when you build the project </a:t>
            </a:r>
          </a:p>
          <a:p>
            <a:r>
              <a:rPr lang="en-US" sz="2400" dirty="0" err="1"/>
              <a:t>node_modules</a:t>
            </a:r>
            <a:r>
              <a:rPr lang="en-US" sz="2400" dirty="0"/>
              <a:t>: this is created automatically when you build your project, it includes all the </a:t>
            </a:r>
            <a:r>
              <a:rPr lang="en-US" sz="2400" dirty="0" err="1"/>
              <a:t>npm</a:t>
            </a:r>
            <a:r>
              <a:rPr lang="en-US" sz="2400" dirty="0"/>
              <a:t> packages your solution relies upon and their dependencies</a:t>
            </a:r>
          </a:p>
          <a:p>
            <a:r>
              <a:rPr lang="en-US" sz="2400" dirty="0" err="1"/>
              <a:t>src</a:t>
            </a:r>
            <a:r>
              <a:rPr lang="en-US" sz="2400" dirty="0"/>
              <a:t>: this is the main folder of the project, it includes the web part, styles, and a test file</a:t>
            </a:r>
          </a:p>
          <a:p>
            <a:r>
              <a:rPr lang="en-US" sz="2400" dirty="0"/>
              <a:t>temp: created automatically when you build your project – holds production builds</a:t>
            </a:r>
          </a:p>
        </p:txBody>
      </p:sp>
      <p:sp>
        <p:nvSpPr>
          <p:cNvPr id="2" name="Title 1"/>
          <p:cNvSpPr>
            <a:spLocks noGrp="1"/>
          </p:cNvSpPr>
          <p:nvPr>
            <p:ph type="title"/>
          </p:nvPr>
        </p:nvSpPr>
        <p:spPr/>
        <p:txBody>
          <a:bodyPr/>
          <a:lstStyle/>
          <a:p>
            <a:r>
              <a:rPr lang="en-US" dirty="0"/>
              <a:t>Project Structure</a:t>
            </a:r>
            <a:endParaRPr lang="fi-FI" dirty="0"/>
          </a:p>
        </p:txBody>
      </p:sp>
      <p:pic>
        <p:nvPicPr>
          <p:cNvPr id="3" name="Picture 2">
            <a:extLst>
              <a:ext uri="{FF2B5EF4-FFF2-40B4-BE49-F238E27FC236}">
                <a16:creationId xmlns:a16="http://schemas.microsoft.com/office/drawing/2014/main" id="{84DC696B-126C-D642-B022-6ACA6254948A}"/>
              </a:ext>
            </a:extLst>
          </p:cNvPr>
          <p:cNvPicPr>
            <a:picLocks noChangeAspect="1"/>
          </p:cNvPicPr>
          <p:nvPr/>
        </p:nvPicPr>
        <p:blipFill>
          <a:blip r:embed="rId3"/>
          <a:stretch>
            <a:fillRect/>
          </a:stretch>
        </p:blipFill>
        <p:spPr>
          <a:xfrm>
            <a:off x="8284317" y="865040"/>
            <a:ext cx="3877522" cy="5844517"/>
          </a:xfrm>
          <a:prstGeom prst="rect">
            <a:avLst/>
          </a:prstGeom>
        </p:spPr>
      </p:pic>
    </p:spTree>
    <p:extLst>
      <p:ext uri="{BB962C8B-B14F-4D97-AF65-F5344CB8AC3E}">
        <p14:creationId xmlns:p14="http://schemas.microsoft.com/office/powerpoint/2010/main" val="42486633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194941" cy="1994392"/>
          </a:xfrm>
        </p:spPr>
        <p:txBody>
          <a:bodyPr/>
          <a:lstStyle/>
          <a:p>
            <a:r>
              <a:rPr lang="en-US" sz="2400" dirty="0"/>
              <a:t>Defines the main entry point for the web part</a:t>
            </a:r>
          </a:p>
          <a:p>
            <a:r>
              <a:rPr lang="en-US" sz="2400" dirty="0"/>
              <a:t>Extends the </a:t>
            </a:r>
            <a:r>
              <a:rPr lang="en-US" sz="2400" dirty="0" err="1"/>
              <a:t>BaseClientSideWebPart</a:t>
            </a:r>
            <a:endParaRPr lang="en-US" sz="2400" dirty="0"/>
          </a:p>
          <a:p>
            <a:r>
              <a:rPr lang="en-US" sz="2400" dirty="0"/>
              <a:t>All client-side webs part must extend the </a:t>
            </a:r>
            <a:r>
              <a:rPr lang="en-US" sz="2400" dirty="0" err="1"/>
              <a:t>BaseClientSideWebPart</a:t>
            </a:r>
            <a:r>
              <a:rPr lang="en-US" sz="2400" dirty="0"/>
              <a:t> class in order to be defined as a valid web part</a:t>
            </a:r>
          </a:p>
        </p:txBody>
      </p:sp>
      <p:sp>
        <p:nvSpPr>
          <p:cNvPr id="3" name="Title 2"/>
          <p:cNvSpPr>
            <a:spLocks noGrp="1"/>
          </p:cNvSpPr>
          <p:nvPr>
            <p:ph type="title"/>
          </p:nvPr>
        </p:nvSpPr>
        <p:spPr/>
        <p:txBody>
          <a:bodyPr/>
          <a:lstStyle/>
          <a:p>
            <a:r>
              <a:rPr lang="en-US" dirty="0"/>
              <a:t>Key Files – web part class</a:t>
            </a:r>
          </a:p>
        </p:txBody>
      </p:sp>
      <p:pic>
        <p:nvPicPr>
          <p:cNvPr id="4" name="Picture 3">
            <a:extLst>
              <a:ext uri="{FF2B5EF4-FFF2-40B4-BE49-F238E27FC236}">
                <a16:creationId xmlns:a16="http://schemas.microsoft.com/office/drawing/2014/main" id="{9B5D5DBD-2780-2642-83CF-E78C9A8A9C1F}"/>
              </a:ext>
            </a:extLst>
          </p:cNvPr>
          <p:cNvPicPr>
            <a:picLocks noChangeAspect="1"/>
          </p:cNvPicPr>
          <p:nvPr/>
        </p:nvPicPr>
        <p:blipFill>
          <a:blip r:embed="rId3"/>
          <a:stretch>
            <a:fillRect/>
          </a:stretch>
        </p:blipFill>
        <p:spPr>
          <a:xfrm>
            <a:off x="7768791" y="971446"/>
            <a:ext cx="4546600" cy="3911600"/>
          </a:xfrm>
          <a:prstGeom prst="rect">
            <a:avLst/>
          </a:prstGeom>
        </p:spPr>
      </p:pic>
      <p:pic>
        <p:nvPicPr>
          <p:cNvPr id="5" name="Picture 4">
            <a:extLst>
              <a:ext uri="{FF2B5EF4-FFF2-40B4-BE49-F238E27FC236}">
                <a16:creationId xmlns:a16="http://schemas.microsoft.com/office/drawing/2014/main" id="{B8A09DFC-3518-BB4C-B72D-9C67C0DECB64}"/>
              </a:ext>
            </a:extLst>
          </p:cNvPr>
          <p:cNvPicPr>
            <a:picLocks noChangeAspect="1"/>
          </p:cNvPicPr>
          <p:nvPr/>
        </p:nvPicPr>
        <p:blipFill>
          <a:blip r:embed="rId4"/>
          <a:stretch>
            <a:fillRect/>
          </a:stretch>
        </p:blipFill>
        <p:spPr>
          <a:xfrm>
            <a:off x="479559" y="3909022"/>
            <a:ext cx="6832600" cy="1765300"/>
          </a:xfrm>
          <a:prstGeom prst="rect">
            <a:avLst/>
          </a:prstGeom>
        </p:spPr>
      </p:pic>
    </p:spTree>
    <p:extLst>
      <p:ext uri="{BB962C8B-B14F-4D97-AF65-F5344CB8AC3E}">
        <p14:creationId xmlns:p14="http://schemas.microsoft.com/office/powerpoint/2010/main" val="6390406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64313" cy="3038516"/>
          </a:xfrm>
        </p:spPr>
        <p:txBody>
          <a:bodyPr/>
          <a:lstStyle/>
          <a:p>
            <a:r>
              <a:rPr lang="en-US" dirty="0"/>
              <a:t>Interface that defines the non-standard public properties on the web part</a:t>
            </a:r>
          </a:p>
          <a:p>
            <a:r>
              <a:rPr lang="en-US" dirty="0"/>
              <a:t>Persisted when the web part is saved / published from edit mode</a:t>
            </a:r>
          </a:p>
          <a:p>
            <a:endParaRPr lang="en-US" dirty="0"/>
          </a:p>
        </p:txBody>
      </p:sp>
      <p:sp>
        <p:nvSpPr>
          <p:cNvPr id="3" name="Title 2"/>
          <p:cNvSpPr>
            <a:spLocks noGrp="1"/>
          </p:cNvSpPr>
          <p:nvPr>
            <p:ph type="title"/>
          </p:nvPr>
        </p:nvSpPr>
        <p:spPr/>
        <p:txBody>
          <a:bodyPr/>
          <a:lstStyle/>
          <a:p>
            <a:r>
              <a:rPr lang="en-US" dirty="0"/>
              <a:t>Key Files – web part properties class</a:t>
            </a:r>
          </a:p>
        </p:txBody>
      </p:sp>
      <p:pic>
        <p:nvPicPr>
          <p:cNvPr id="6" name="Picture 5">
            <a:extLst>
              <a:ext uri="{FF2B5EF4-FFF2-40B4-BE49-F238E27FC236}">
                <a16:creationId xmlns:a16="http://schemas.microsoft.com/office/drawing/2014/main" id="{36645317-8525-A140-87C6-1755950E383F}"/>
              </a:ext>
            </a:extLst>
          </p:cNvPr>
          <p:cNvPicPr>
            <a:picLocks noChangeAspect="1"/>
          </p:cNvPicPr>
          <p:nvPr/>
        </p:nvPicPr>
        <p:blipFill>
          <a:blip r:embed="rId2"/>
          <a:stretch>
            <a:fillRect/>
          </a:stretch>
        </p:blipFill>
        <p:spPr>
          <a:xfrm>
            <a:off x="7768791" y="971446"/>
            <a:ext cx="4546600" cy="3911600"/>
          </a:xfrm>
          <a:prstGeom prst="rect">
            <a:avLst/>
          </a:prstGeom>
        </p:spPr>
      </p:pic>
      <p:pic>
        <p:nvPicPr>
          <p:cNvPr id="4" name="Picture 3">
            <a:extLst>
              <a:ext uri="{FF2B5EF4-FFF2-40B4-BE49-F238E27FC236}">
                <a16:creationId xmlns:a16="http://schemas.microsoft.com/office/drawing/2014/main" id="{7472455D-9F60-E04A-A4BD-4603F1581DC6}"/>
              </a:ext>
            </a:extLst>
          </p:cNvPr>
          <p:cNvPicPr>
            <a:picLocks noChangeAspect="1"/>
          </p:cNvPicPr>
          <p:nvPr/>
        </p:nvPicPr>
        <p:blipFill>
          <a:blip r:embed="rId3"/>
          <a:stretch>
            <a:fillRect/>
          </a:stretch>
        </p:blipFill>
        <p:spPr>
          <a:xfrm>
            <a:off x="585649" y="4721656"/>
            <a:ext cx="6753302" cy="1229493"/>
          </a:xfrm>
          <a:prstGeom prst="rect">
            <a:avLst/>
          </a:prstGeom>
        </p:spPr>
      </p:pic>
    </p:spTree>
    <p:extLst>
      <p:ext uri="{BB962C8B-B14F-4D97-AF65-F5344CB8AC3E}">
        <p14:creationId xmlns:p14="http://schemas.microsoft.com/office/powerpoint/2010/main" val="20350760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r>
              <a:rPr lang="en-US" dirty="0"/>
              <a:t>Defines the web part metadata</a:t>
            </a:r>
          </a:p>
        </p:txBody>
      </p:sp>
      <p:sp>
        <p:nvSpPr>
          <p:cNvPr id="3" name="Title 2"/>
          <p:cNvSpPr>
            <a:spLocks noGrp="1"/>
          </p:cNvSpPr>
          <p:nvPr>
            <p:ph type="title"/>
          </p:nvPr>
        </p:nvSpPr>
        <p:spPr/>
        <p:txBody>
          <a:bodyPr/>
          <a:lstStyle/>
          <a:p>
            <a:r>
              <a:rPr lang="en-US" dirty="0"/>
              <a:t>Key Files – web part manifest</a:t>
            </a:r>
          </a:p>
        </p:txBody>
      </p:sp>
      <p:pic>
        <p:nvPicPr>
          <p:cNvPr id="7" name="Picture 6">
            <a:extLst>
              <a:ext uri="{FF2B5EF4-FFF2-40B4-BE49-F238E27FC236}">
                <a16:creationId xmlns:a16="http://schemas.microsoft.com/office/drawing/2014/main" id="{6DFC9E13-4DB9-854D-AE1E-3BCB02771385}"/>
              </a:ext>
            </a:extLst>
          </p:cNvPr>
          <p:cNvPicPr>
            <a:picLocks noChangeAspect="1"/>
          </p:cNvPicPr>
          <p:nvPr/>
        </p:nvPicPr>
        <p:blipFill>
          <a:blip r:embed="rId3"/>
          <a:stretch>
            <a:fillRect/>
          </a:stretch>
        </p:blipFill>
        <p:spPr>
          <a:xfrm>
            <a:off x="7282887" y="1212849"/>
            <a:ext cx="4878951" cy="3648963"/>
          </a:xfrm>
          <a:prstGeom prst="rect">
            <a:avLst/>
          </a:prstGeom>
        </p:spPr>
      </p:pic>
      <p:pic>
        <p:nvPicPr>
          <p:cNvPr id="8" name="Picture 7">
            <a:extLst>
              <a:ext uri="{FF2B5EF4-FFF2-40B4-BE49-F238E27FC236}">
                <a16:creationId xmlns:a16="http://schemas.microsoft.com/office/drawing/2014/main" id="{19D93FFA-1BB4-F249-8834-E78374AB0BA7}"/>
              </a:ext>
            </a:extLst>
          </p:cNvPr>
          <p:cNvPicPr>
            <a:picLocks noChangeAspect="1"/>
          </p:cNvPicPr>
          <p:nvPr/>
        </p:nvPicPr>
        <p:blipFill>
          <a:blip r:embed="rId4"/>
          <a:stretch>
            <a:fillRect/>
          </a:stretch>
        </p:blipFill>
        <p:spPr>
          <a:xfrm>
            <a:off x="530432" y="1806337"/>
            <a:ext cx="6496662" cy="5271313"/>
          </a:xfrm>
          <a:prstGeom prst="rect">
            <a:avLst/>
          </a:prstGeom>
        </p:spPr>
      </p:pic>
    </p:spTree>
    <p:extLst>
      <p:ext uri="{BB962C8B-B14F-4D97-AF65-F5344CB8AC3E}">
        <p14:creationId xmlns:p14="http://schemas.microsoft.com/office/powerpoint/2010/main" val="40477372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03155-CFFE-8440-B90B-E98BA869F772}"/>
              </a:ext>
            </a:extLst>
          </p:cNvPr>
          <p:cNvSpPr>
            <a:spLocks noGrp="1"/>
          </p:cNvSpPr>
          <p:nvPr>
            <p:ph type="body" sz="quarter" idx="10"/>
          </p:nvPr>
        </p:nvSpPr>
        <p:spPr/>
        <p:txBody>
          <a:bodyPr/>
          <a:lstStyle/>
          <a:p>
            <a:r>
              <a:rPr lang="en-US" dirty="0">
                <a:hlinkClick r:id="rId2"/>
              </a:rPr>
              <a:t>https://github.com/css-modules/css-modules</a:t>
            </a:r>
            <a:endParaRPr lang="en-US" dirty="0"/>
          </a:p>
          <a:p>
            <a:r>
              <a:rPr lang="en-US" dirty="0"/>
              <a:t>All CSS classes are locally scoped</a:t>
            </a:r>
          </a:p>
          <a:p>
            <a:r>
              <a:rPr lang="en-US" dirty="0"/>
              <a:t>.</a:t>
            </a:r>
            <a:r>
              <a:rPr lang="en-US" dirty="0" err="1"/>
              <a:t>helloWorld</a:t>
            </a:r>
            <a:r>
              <a:rPr lang="en-US" dirty="0"/>
              <a:t> {} =&gt; .helloWorld_da83fer {}</a:t>
            </a:r>
          </a:p>
          <a:p>
            <a:r>
              <a:rPr lang="en-US" dirty="0" err="1"/>
              <a:t>SPFx’s</a:t>
            </a:r>
            <a:r>
              <a:rPr lang="en-US" dirty="0"/>
              <a:t> build toolchain handles the complexities</a:t>
            </a:r>
          </a:p>
          <a:p>
            <a:r>
              <a:rPr lang="en-US" dirty="0"/>
              <a:t>Rules</a:t>
            </a:r>
          </a:p>
          <a:p>
            <a:pPr lvl="1"/>
            <a:r>
              <a:rPr lang="en-US" dirty="0"/>
              <a:t>*.</a:t>
            </a:r>
            <a:r>
              <a:rPr lang="en-US" dirty="0" err="1"/>
              <a:t>module.scss</a:t>
            </a:r>
            <a:r>
              <a:rPr lang="en-US" dirty="0"/>
              <a:t> - </a:t>
            </a:r>
            <a:r>
              <a:rPr lang="en-US" dirty="0" err="1"/>
              <a:t>HelloWorldWebPart.module.scss</a:t>
            </a:r>
            <a:endParaRPr lang="en-US" dirty="0"/>
          </a:p>
          <a:p>
            <a:pPr lvl="1"/>
            <a:r>
              <a:rPr lang="en-US" dirty="0"/>
              <a:t>Use </a:t>
            </a:r>
            <a:r>
              <a:rPr lang="en-US" dirty="0" err="1"/>
              <a:t>camelCasing</a:t>
            </a:r>
            <a:r>
              <a:rPr lang="en-US" dirty="0"/>
              <a:t>; not kebab-casing</a:t>
            </a:r>
          </a:p>
          <a:p>
            <a:pPr lvl="1"/>
            <a:r>
              <a:rPr lang="en-US" dirty="0"/>
              <a:t>Reference classes in components as </a:t>
            </a:r>
            <a:r>
              <a:rPr lang="en-US" dirty="0" err="1"/>
              <a:t>styles.helloWorldButton</a:t>
            </a:r>
            <a:endParaRPr lang="en-US" dirty="0"/>
          </a:p>
        </p:txBody>
      </p:sp>
      <p:sp>
        <p:nvSpPr>
          <p:cNvPr id="2" name="Title 1">
            <a:extLst>
              <a:ext uri="{FF2B5EF4-FFF2-40B4-BE49-F238E27FC236}">
                <a16:creationId xmlns:a16="http://schemas.microsoft.com/office/drawing/2014/main" id="{DE11ABA4-B260-664D-953F-59B6F4246CEC}"/>
              </a:ext>
            </a:extLst>
          </p:cNvPr>
          <p:cNvSpPr>
            <a:spLocks noGrp="1"/>
          </p:cNvSpPr>
          <p:nvPr>
            <p:ph type="title"/>
          </p:nvPr>
        </p:nvSpPr>
        <p:spPr/>
        <p:txBody>
          <a:bodyPr/>
          <a:lstStyle/>
          <a:p>
            <a:r>
              <a:rPr lang="en-US" dirty="0"/>
              <a:t>CSS Modules</a:t>
            </a:r>
          </a:p>
        </p:txBody>
      </p:sp>
    </p:spTree>
    <p:extLst>
      <p:ext uri="{BB962C8B-B14F-4D97-AF65-F5344CB8AC3E}">
        <p14:creationId xmlns:p14="http://schemas.microsoft.com/office/powerpoint/2010/main" val="892620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a:t>Defines the web part styles</a:t>
            </a: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file</a:t>
            </a:r>
          </a:p>
        </p:txBody>
      </p:sp>
      <p:pic>
        <p:nvPicPr>
          <p:cNvPr id="6" name="Picture 5">
            <a:extLst>
              <a:ext uri="{FF2B5EF4-FFF2-40B4-BE49-F238E27FC236}">
                <a16:creationId xmlns:a16="http://schemas.microsoft.com/office/drawing/2014/main" id="{983C3466-8909-8349-925C-BABD4CE44AFF}"/>
              </a:ext>
            </a:extLst>
          </p:cNvPr>
          <p:cNvPicPr>
            <a:picLocks noChangeAspect="1"/>
          </p:cNvPicPr>
          <p:nvPr/>
        </p:nvPicPr>
        <p:blipFill>
          <a:blip r:embed="rId3"/>
          <a:stretch>
            <a:fillRect/>
          </a:stretch>
        </p:blipFill>
        <p:spPr>
          <a:xfrm>
            <a:off x="574736" y="1760898"/>
            <a:ext cx="7581900" cy="4851400"/>
          </a:xfrm>
          <a:prstGeom prst="rect">
            <a:avLst/>
          </a:prstGeom>
        </p:spPr>
      </p:pic>
      <p:pic>
        <p:nvPicPr>
          <p:cNvPr id="5" name="Picture 4">
            <a:extLst>
              <a:ext uri="{FF2B5EF4-FFF2-40B4-BE49-F238E27FC236}">
                <a16:creationId xmlns:a16="http://schemas.microsoft.com/office/drawing/2014/main" id="{A5A1C10A-CDA1-6A47-9CB2-F74BB90558C6}"/>
              </a:ext>
            </a:extLst>
          </p:cNvPr>
          <p:cNvPicPr>
            <a:picLocks noChangeAspect="1"/>
          </p:cNvPicPr>
          <p:nvPr/>
        </p:nvPicPr>
        <p:blipFill>
          <a:blip r:embed="rId4"/>
          <a:stretch>
            <a:fillRect/>
          </a:stretch>
        </p:blipFill>
        <p:spPr>
          <a:xfrm>
            <a:off x="7678739" y="2515227"/>
            <a:ext cx="4483100" cy="2971800"/>
          </a:xfrm>
          <a:prstGeom prst="rect">
            <a:avLst/>
          </a:prstGeom>
        </p:spPr>
      </p:pic>
    </p:spTree>
    <p:extLst>
      <p:ext uri="{BB962C8B-B14F-4D97-AF65-F5344CB8AC3E}">
        <p14:creationId xmlns:p14="http://schemas.microsoft.com/office/powerpoint/2010/main" val="1431284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0555658" cy="1434239"/>
          </a:xfrm>
        </p:spPr>
        <p:txBody>
          <a:bodyPr/>
          <a:lstStyle/>
          <a:p>
            <a:r>
              <a:rPr lang="en-US" sz="2800" dirty="0"/>
              <a:t>Contains information about your bundle(s), any external dependencies, localized resources</a:t>
            </a:r>
          </a:p>
          <a:p>
            <a:r>
              <a:rPr lang="en-US" sz="2800" dirty="0"/>
              <a:t>Specifies the AMD script libraries used in the web part</a:t>
            </a:r>
          </a:p>
        </p:txBody>
      </p:sp>
      <p:sp>
        <p:nvSpPr>
          <p:cNvPr id="3" name="Title 2"/>
          <p:cNvSpPr>
            <a:spLocks noGrp="1"/>
          </p:cNvSpPr>
          <p:nvPr>
            <p:ph type="title"/>
          </p:nvPr>
        </p:nvSpPr>
        <p:spPr/>
        <p:txBody>
          <a:bodyPr/>
          <a:lstStyle/>
          <a:p>
            <a:r>
              <a:rPr lang="en-US" dirty="0"/>
              <a:t>Key Files – config file</a:t>
            </a:r>
          </a:p>
        </p:txBody>
      </p:sp>
      <p:pic>
        <p:nvPicPr>
          <p:cNvPr id="6" name="Picture 5">
            <a:extLst>
              <a:ext uri="{FF2B5EF4-FFF2-40B4-BE49-F238E27FC236}">
                <a16:creationId xmlns:a16="http://schemas.microsoft.com/office/drawing/2014/main" id="{4F9F8B28-9D18-9E46-B13A-0834F650585B}"/>
              </a:ext>
            </a:extLst>
          </p:cNvPr>
          <p:cNvPicPr>
            <a:picLocks noChangeAspect="1"/>
          </p:cNvPicPr>
          <p:nvPr/>
        </p:nvPicPr>
        <p:blipFill>
          <a:blip r:embed="rId3"/>
          <a:stretch>
            <a:fillRect/>
          </a:stretch>
        </p:blipFill>
        <p:spPr>
          <a:xfrm>
            <a:off x="590626" y="3185782"/>
            <a:ext cx="4495800" cy="3162300"/>
          </a:xfrm>
          <a:prstGeom prst="rect">
            <a:avLst/>
          </a:prstGeom>
        </p:spPr>
      </p:pic>
      <p:pic>
        <p:nvPicPr>
          <p:cNvPr id="8" name="Picture 7">
            <a:extLst>
              <a:ext uri="{FF2B5EF4-FFF2-40B4-BE49-F238E27FC236}">
                <a16:creationId xmlns:a16="http://schemas.microsoft.com/office/drawing/2014/main" id="{13E8BBBD-1A91-F646-8732-7DB8EC40CA2E}"/>
              </a:ext>
            </a:extLst>
          </p:cNvPr>
          <p:cNvPicPr>
            <a:picLocks noChangeAspect="1"/>
          </p:cNvPicPr>
          <p:nvPr/>
        </p:nvPicPr>
        <p:blipFill>
          <a:blip r:embed="rId4"/>
          <a:stretch>
            <a:fillRect/>
          </a:stretch>
        </p:blipFill>
        <p:spPr>
          <a:xfrm>
            <a:off x="5402413" y="2800977"/>
            <a:ext cx="6907996" cy="3931910"/>
          </a:xfrm>
          <a:prstGeom prst="rect">
            <a:avLst/>
          </a:prstGeom>
        </p:spPr>
      </p:pic>
    </p:spTree>
    <p:extLst>
      <p:ext uri="{BB962C8B-B14F-4D97-AF65-F5344CB8AC3E}">
        <p14:creationId xmlns:p14="http://schemas.microsoft.com/office/powerpoint/2010/main" val="40897974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1146</Words>
  <Application>Microsoft Macintosh PowerPoint</Application>
  <PresentationFormat>Custom</PresentationFormat>
  <Paragraphs>160</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宋体</vt:lpstr>
      <vt:lpstr>Arial</vt:lpstr>
      <vt:lpstr>Consolas</vt:lpstr>
      <vt:lpstr>Segoe UI</vt:lpstr>
      <vt:lpstr>Segoe UI Light</vt:lpstr>
      <vt:lpstr>Segoe UI Semibold</vt:lpstr>
      <vt:lpstr>Wingdings</vt:lpstr>
      <vt:lpstr>Office 365 PPT Template - 2017</vt:lpstr>
      <vt:lpstr>Developing with the SharePoint Framework: Web Parts</vt:lpstr>
      <vt:lpstr>Exploring a SharePoint Framework Project </vt:lpstr>
      <vt:lpstr>Project Structure</vt:lpstr>
      <vt:lpstr>Key Files – web part class</vt:lpstr>
      <vt:lpstr>Key Files – web part properties class</vt:lpstr>
      <vt:lpstr>Key Files – web part manifest</vt:lpstr>
      <vt:lpstr>CSS Modules</vt:lpstr>
      <vt:lpstr>Key Files – SCSS file</vt:lpstr>
      <vt:lpstr>Key Files – config file</vt:lpstr>
      <vt:lpstr>Client-side Web Part Build Flow</vt:lpstr>
      <vt:lpstr>What the Gulp tasks do</vt:lpstr>
      <vt:lpstr>Solution Packaging</vt:lpstr>
      <vt:lpstr>SharePoint web parts</vt:lpstr>
      <vt:lpstr>Client-side web parts</vt:lpstr>
      <vt:lpstr>Demo Creating SharePoint Framework Client-Side Web Parts</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2018-09-21T10:52:35Z</dcterms:modified>
</cp:coreProperties>
</file>